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5" r:id="rId2"/>
  </p:sldMasterIdLst>
  <p:notesMasterIdLst>
    <p:notesMasterId r:id="rId9"/>
  </p:notesMasterIdLst>
  <p:handoutMasterIdLst>
    <p:handoutMasterId r:id="rId10"/>
  </p:handoutMasterIdLst>
  <p:sldIdLst>
    <p:sldId id="257" r:id="rId3"/>
    <p:sldId id="277" r:id="rId4"/>
    <p:sldId id="290" r:id="rId5"/>
    <p:sldId id="287" r:id="rId6"/>
    <p:sldId id="288" r:id="rId7"/>
    <p:sldId id="286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mbria Math" panose="02040503050406030204" pitchFamily="18" charset="0"/>
      <p:regular r:id="rId15"/>
    </p:embeddedFont>
    <p:embeddedFont>
      <p:font typeface="Palatino Linotype" panose="02040502050505030304" pitchFamily="18" charset="0"/>
      <p:regular r:id="rId16"/>
      <p:bold r:id="rId17"/>
      <p:italic r:id="rId18"/>
      <p:boldItalic r:id="rId19"/>
    </p:embeddedFont>
    <p:embeddedFont>
      <p:font typeface="Roboto Condensed" panose="020B0604020202020204" charset="0"/>
      <p:regular r:id="rId20"/>
      <p:bold r:id="rId21"/>
      <p:italic r:id="rId22"/>
      <p:boldItalic r:id="rId2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62" userDrawn="1">
          <p15:clr>
            <a:srgbClr val="A4A3A4"/>
          </p15:clr>
        </p15:guide>
        <p15:guide id="3" orient="horz" pos="241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6" orient="horz" pos="282">
          <p15:clr>
            <a:srgbClr val="A4A3A4"/>
          </p15:clr>
        </p15:guide>
        <p15:guide id="7" orient="horz" pos="696">
          <p15:clr>
            <a:srgbClr val="A4A3A4"/>
          </p15:clr>
        </p15:guide>
        <p15:guide id="8" orient="horz" pos="2709" userDrawn="1">
          <p15:clr>
            <a:srgbClr val="A4A3A4"/>
          </p15:clr>
        </p15:guide>
        <p15:guide id="9" pos="2018">
          <p15:clr>
            <a:srgbClr val="A4A3A4"/>
          </p15:clr>
        </p15:guide>
        <p15:guide id="10" pos="1723" userDrawn="1">
          <p15:clr>
            <a:srgbClr val="A4A3A4"/>
          </p15:clr>
        </p15:guide>
        <p15:guide id="11" pos="5474">
          <p15:clr>
            <a:srgbClr val="A4A3A4"/>
          </p15:clr>
        </p15:guide>
        <p15:guide id="12" pos="295" userDrawn="1">
          <p15:clr>
            <a:srgbClr val="A4A3A4"/>
          </p15:clr>
        </p15:guide>
        <p15:guide id="13" pos="4033">
          <p15:clr>
            <a:srgbClr val="A4A3A4"/>
          </p15:clr>
        </p15:guide>
        <p15:guide id="14" pos="3745">
          <p15:clr>
            <a:srgbClr val="A4A3A4"/>
          </p15:clr>
        </p15:guide>
        <p15:guide id="15" pos="3170">
          <p15:clr>
            <a:srgbClr val="A4A3A4"/>
          </p15:clr>
        </p15:guide>
        <p15:guide id="16" pos="577">
          <p15:clr>
            <a:srgbClr val="A4A3A4"/>
          </p15:clr>
        </p15:guide>
        <p15:guide id="17" pos="864">
          <p15:clr>
            <a:srgbClr val="A4A3A4"/>
          </p15:clr>
        </p15:guide>
        <p15:guide id="18" pos="1156" userDrawn="1">
          <p15:clr>
            <a:srgbClr val="A4A3A4"/>
          </p15:clr>
        </p15:guide>
        <p15:guide id="19" pos="1443">
          <p15:clr>
            <a:srgbClr val="A4A3A4"/>
          </p15:clr>
        </p15:guide>
        <p15:guide id="20" pos="2312">
          <p15:clr>
            <a:srgbClr val="A4A3A4"/>
          </p15:clr>
        </p15:guide>
        <p15:guide id="21" pos="2595">
          <p15:clr>
            <a:srgbClr val="A4A3A4"/>
          </p15:clr>
        </p15:guide>
        <p15:guide id="22" pos="2880" userDrawn="1">
          <p15:clr>
            <a:srgbClr val="A4A3A4"/>
          </p15:clr>
        </p15:guide>
        <p15:guide id="23" pos="3458">
          <p15:clr>
            <a:srgbClr val="A4A3A4"/>
          </p15:clr>
        </p15:guide>
        <p15:guide id="25" pos="4604" userDrawn="1">
          <p15:clr>
            <a:srgbClr val="A4A3A4"/>
          </p15:clr>
        </p15:guide>
        <p15:guide id="26" pos="4899">
          <p15:clr>
            <a:srgbClr val="A4A3A4"/>
          </p15:clr>
        </p15:guide>
        <p15:guide id="27" pos="5186">
          <p15:clr>
            <a:srgbClr val="A4A3A4"/>
          </p15:clr>
        </p15:guide>
        <p15:guide id="28" orient="horz" pos="3153">
          <p15:clr>
            <a:srgbClr val="A4A3A4"/>
          </p15:clr>
        </p15:guide>
        <p15:guide id="29" orient="horz" pos="2836">
          <p15:clr>
            <a:srgbClr val="A4A3A4"/>
          </p15:clr>
        </p15:guide>
        <p15:guide id="30" pos="43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2F5D"/>
    <a:srgbClr val="BD9F21"/>
    <a:srgbClr val="FFC864"/>
    <a:srgbClr val="FFBE64"/>
    <a:srgbClr val="F0AA46"/>
    <a:srgbClr val="F0A050"/>
    <a:srgbClr val="FFB464"/>
    <a:srgbClr val="FABE5A"/>
    <a:srgbClr val="F0A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47" autoAdjust="0"/>
    <p:restoredTop sz="91807" autoAdjust="0"/>
  </p:normalViewPr>
  <p:slideViewPr>
    <p:cSldViewPr snapToGrid="0" snapToObjects="1">
      <p:cViewPr varScale="1">
        <p:scale>
          <a:sx n="123" d="100"/>
          <a:sy n="123" d="100"/>
        </p:scale>
        <p:origin x="108" y="282"/>
      </p:cViewPr>
      <p:guideLst>
        <p:guide orient="horz" pos="1620"/>
        <p:guide orient="horz" pos="3162"/>
        <p:guide orient="horz" pos="2414"/>
        <p:guide orient="horz" pos="2867"/>
        <p:guide orient="horz" pos="282"/>
        <p:guide orient="horz" pos="696"/>
        <p:guide orient="horz" pos="2709"/>
        <p:guide pos="2018"/>
        <p:guide pos="1723"/>
        <p:guide pos="5474"/>
        <p:guide pos="295"/>
        <p:guide pos="4033"/>
        <p:guide pos="3745"/>
        <p:guide pos="3170"/>
        <p:guide pos="577"/>
        <p:guide pos="864"/>
        <p:guide pos="1156"/>
        <p:guide pos="1443"/>
        <p:guide pos="2312"/>
        <p:guide pos="2595"/>
        <p:guide pos="2880"/>
        <p:guide pos="3458"/>
        <p:guide pos="4604"/>
        <p:guide pos="4899"/>
        <p:guide pos="5186"/>
        <p:guide orient="horz" pos="3153"/>
        <p:guide orient="horz" pos="2836"/>
        <p:guide pos="43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642F8-4030-468B-846F-DE3B6AB6CE0D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AA542-7317-4AC6-A4A4-9C0CA74357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2496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B2040-EA4D-4002-BC41-13AC0377AF84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ADD7A-5464-40FD-B5CC-4CA36D7CC1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30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DADD7A-5464-40FD-B5CC-4CA36D7CC1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517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471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283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lienbildplatzhalt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izenplatzhalt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de-DE" altLang="de-DE"/>
              <a:t>Ausdünnen! Text verschieben?!</a:t>
            </a:r>
          </a:p>
        </p:txBody>
      </p:sp>
      <p:sp>
        <p:nvSpPr>
          <p:cNvPr id="45060" name="Foliennummernplatzhalt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C8147D7-5C48-4964-BDFF-0E20BC62054E}" type="slidenum">
              <a:rPr lang="de-DE" altLang="de-DE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de-DE" altLang="de-DE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23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dirty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Pauline Pfaller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rgbClr val="002F5D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3466441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derseite für große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4312920"/>
            <a:ext cx="9144000" cy="8915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2726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 flipV="1">
            <a:off x="-1" y="4500000"/>
            <a:ext cx="4590000" cy="396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 preferRelativeResize="0"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2" y="4500000"/>
            <a:ext cx="4572000" cy="39600"/>
          </a:xfrm>
          <a:prstGeom prst="rect">
            <a:avLst/>
          </a:prstGeom>
        </p:spPr>
      </p:pic>
      <p:sp>
        <p:nvSpPr>
          <p:cNvPr id="9" name="Textplatzhalt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2999580" y="4719770"/>
            <a:ext cx="5688013" cy="144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lang="de-DE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</a:lstStyle>
          <a:p>
            <a:r>
              <a:rPr lang="de-DE" dirty="0"/>
              <a:t>Pauline Pfaller</a:t>
            </a:r>
          </a:p>
        </p:txBody>
      </p:sp>
      <p:sp>
        <p:nvSpPr>
          <p:cNvPr id="6" name="Textplatzhalter 24"/>
          <p:cNvSpPr txBox="1">
            <a:spLocks/>
          </p:cNvSpPr>
          <p:nvPr userDrawn="1"/>
        </p:nvSpPr>
        <p:spPr>
          <a:xfrm>
            <a:off x="3521641" y="4884574"/>
            <a:ext cx="5165952" cy="1542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de-DE" sz="1000" kern="1200" baseline="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22FCD78-D96D-4F80-9AD7-6954839C45E1}" type="slidenum">
              <a:rPr lang="de-DE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‹Nr.›</a:t>
            </a:fld>
            <a:r>
              <a:rPr lang="de-DE" dirty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t> / 15</a:t>
            </a:r>
          </a:p>
        </p:txBody>
      </p:sp>
    </p:spTree>
    <p:extLst>
      <p:ext uri="{BB962C8B-B14F-4D97-AF65-F5344CB8AC3E}">
        <p14:creationId xmlns:p14="http://schemas.microsoft.com/office/powerpoint/2010/main" val="631931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3822" y="4644000"/>
            <a:ext cx="1045904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52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0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18756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»Fünfte Ebene mit Anführungszeichen«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-1" y="4500000"/>
            <a:ext cx="9144000" cy="64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de-D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9492" y="4607704"/>
            <a:ext cx="1047600" cy="43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5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000" kern="1200" spc="20" baseline="0">
          <a:solidFill>
            <a:schemeClr val="tx1"/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2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3pPr>
      <a:lvl4pPr marL="1371600" indent="0" algn="l" defTabSz="914400" rtl="0" eaLnBrk="1" latinLnBrk="0" hangingPunct="1">
        <a:spcBef>
          <a:spcPct val="20000"/>
        </a:spcBef>
        <a:buFontTx/>
        <a:buNone/>
        <a:defRPr sz="11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Roboto Condensed" pitchFamily="2" charset="0"/>
          <a:ea typeface="Roboto Condensed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29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3" t="3500" r="1743" b="26834"/>
          <a:stretch/>
        </p:blipFill>
        <p:spPr>
          <a:xfrm>
            <a:off x="0" y="-9426"/>
            <a:ext cx="9144000" cy="4510088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468312" y="2118361"/>
            <a:ext cx="5084456" cy="148762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01401" y="2482530"/>
            <a:ext cx="4907474" cy="121828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2000" dirty="0" err="1"/>
              <a:t>Chaotische</a:t>
            </a:r>
            <a:r>
              <a:rPr lang="en-US" sz="2000" dirty="0"/>
              <a:t> </a:t>
            </a:r>
            <a:r>
              <a:rPr lang="en-US" sz="2000" dirty="0" err="1"/>
              <a:t>Bewegung</a:t>
            </a:r>
            <a:r>
              <a:rPr lang="en-US" sz="2000" dirty="0"/>
              <a:t> von </a:t>
            </a:r>
            <a:r>
              <a:rPr lang="en-US" sz="2000" dirty="0" err="1"/>
              <a:t>resonanten</a:t>
            </a:r>
            <a:r>
              <a:rPr lang="en-US" sz="2000" dirty="0"/>
              <a:t> </a:t>
            </a:r>
            <a:r>
              <a:rPr lang="en-US" sz="2000" dirty="0" err="1"/>
              <a:t>Asteroiden</a:t>
            </a:r>
            <a:r>
              <a:rPr lang="en-US" sz="2000" dirty="0"/>
              <a:t> </a:t>
            </a:r>
          </a:p>
          <a:p>
            <a:r>
              <a:rPr lang="de-DE" sz="1400" dirty="0"/>
              <a:t>Pauline Pfaller, Johannes Nicklaus</a:t>
            </a:r>
            <a:br>
              <a:rPr lang="de-DE" sz="1400" dirty="0">
                <a:solidFill>
                  <a:srgbClr val="002F5D"/>
                </a:solidFill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US" sz="1400" dirty="0"/>
              <a:t>Research </a:t>
            </a:r>
            <a:r>
              <a:rPr lang="en-US" sz="1400" dirty="0" err="1"/>
              <a:t>Labworks</a:t>
            </a:r>
            <a:r>
              <a:rPr lang="en-US" sz="1400" dirty="0"/>
              <a:t> WS 2020/21</a:t>
            </a:r>
          </a:p>
          <a:p>
            <a:r>
              <a:rPr lang="en-US" sz="1400" dirty="0" err="1"/>
              <a:t>Betreuer</a:t>
            </a:r>
            <a:r>
              <a:rPr lang="en-US" sz="1400" dirty="0"/>
              <a:t>: Thorsten </a:t>
            </a:r>
            <a:r>
              <a:rPr lang="en-US" sz="1400" dirty="0" err="1"/>
              <a:t>Löhne</a:t>
            </a:r>
            <a:endParaRPr lang="en-US" sz="1400" dirty="0"/>
          </a:p>
        </p:txBody>
      </p:sp>
      <p:cxnSp>
        <p:nvCxnSpPr>
          <p:cNvPr id="9" name="Gerade Verbindung 8"/>
          <p:cNvCxnSpPr/>
          <p:nvPr/>
        </p:nvCxnSpPr>
        <p:spPr>
          <a:xfrm>
            <a:off x="701401" y="2364840"/>
            <a:ext cx="455612" cy="0"/>
          </a:xfrm>
          <a:prstGeom prst="line">
            <a:avLst/>
          </a:prstGeom>
          <a:ln w="44450">
            <a:solidFill>
              <a:srgbClr val="002F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Pauline Pfaller, Johannes Nicklaus</a:t>
            </a:r>
          </a:p>
        </p:txBody>
      </p:sp>
    </p:spTree>
    <p:extLst>
      <p:ext uri="{BB962C8B-B14F-4D97-AF65-F5344CB8AC3E}">
        <p14:creationId xmlns:p14="http://schemas.microsoft.com/office/powerpoint/2010/main" val="981504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384CC9AD-2E90-4C93-B808-B9C0AC414B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572" y="460309"/>
            <a:ext cx="5238427" cy="392882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Der </a:t>
            </a:r>
            <a:r>
              <a:rPr lang="de-DE" sz="2000" dirty="0" err="1">
                <a:latin typeface="Palatino Linotype" panose="02040502050505030304" pitchFamily="18" charset="0"/>
              </a:rPr>
              <a:t>Lyapunovexponent</a:t>
            </a:r>
            <a:r>
              <a:rPr lang="de-DE" sz="2000" dirty="0">
                <a:latin typeface="Palatino Linotype" panose="02040502050505030304" pitchFamily="18" charset="0"/>
              </a:rPr>
              <a:t> einzelner Resonanzen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/>
              <p:cNvSpPr txBox="1"/>
              <p:nvPr/>
            </p:nvSpPr>
            <p:spPr>
              <a:xfrm>
                <a:off x="457600" y="1101982"/>
                <a:ext cx="3661963" cy="29817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marL="180975" indent="-180975" defTabSz="453514" fontAlgn="auto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Font typeface="Arial" panose="020B0604020202020204" pitchFamily="34" charset="0"/>
                  <a:buChar char="•"/>
                  <a:defRPr/>
                </a:pPr>
                <a:endParaRPr lang="de-DE" sz="1200" dirty="0">
                  <a:solidFill>
                    <a:srgbClr val="002350"/>
                  </a:solidFill>
                </a:endParaRPr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de-DE" sz="1400" b="1" dirty="0"/>
                  <a:t>Resonanz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4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400" b="1" i="1" dirty="0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de-DE" sz="1400" b="1" i="1" dirty="0" smtClean="0">
                            <a:latin typeface="Cambria Math" panose="02040503050406030204" pitchFamily="18" charset="0"/>
                          </a:rPr>
                          <m:t>𝒓𝒆𝒔</m:t>
                        </m:r>
                      </m:sub>
                    </m:sSub>
                    <m:r>
                      <a:rPr lang="de-DE" sz="1400" b="1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1400" b="1" dirty="0"/>
                  <a:t>von</a:t>
                </a:r>
                <a:br>
                  <a:rPr lang="de-DE" sz="1400" b="1" dirty="0"/>
                </a:br>
                <a:r>
                  <a:rPr lang="de-DE" sz="1400" b="1" dirty="0"/>
                  <a:t> </a:t>
                </a:r>
                <a:br>
                  <a:rPr lang="de-DE" sz="1400" b="1" dirty="0"/>
                </a:br>
                <a14:m>
                  <m:oMath xmlns:m="http://schemas.openxmlformats.org/officeDocument/2006/math">
                    <m:f>
                      <m:fPr>
                        <m:ctrlPr>
                          <a:rPr lang="de-DE" sz="1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  <m:t>𝒓𝒆𝒔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  <m:t>𝑱𝒖𝒑</m:t>
                            </m:r>
                          </m:sub>
                        </m:sSub>
                      </m:den>
                    </m:f>
                    <m:r>
                      <a:rPr lang="de-DE" sz="1400" b="1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de-DE" sz="1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de-DE" sz="1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400" b="1" i="1" smtClean="0">
                                        <a:latin typeface="Cambria Math" panose="02040503050406030204" pitchFamily="18" charset="0"/>
                                      </a:rPr>
                                      <m:t>𝑻</m:t>
                                    </m:r>
                                  </m:e>
                                  <m:sub>
                                    <m:r>
                                      <a:rPr lang="de-DE" sz="1400" b="1" i="1" smtClean="0">
                                        <a:latin typeface="Cambria Math" panose="02040503050406030204" pitchFamily="18" charset="0"/>
                                      </a:rPr>
                                      <m:t>𝒓𝒆𝒔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de-DE" sz="14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400" b="1" i="1" smtClean="0">
                                        <a:latin typeface="Cambria Math" panose="02040503050406030204" pitchFamily="18" charset="0"/>
                                      </a:rPr>
                                      <m:t>𝑻</m:t>
                                    </m:r>
                                  </m:e>
                                  <m:sub>
                                    <m:r>
                                      <a:rPr lang="de-DE" sz="1400" b="1" i="1" smtClean="0">
                                        <a:latin typeface="Cambria Math" panose="02040503050406030204" pitchFamily="18" charset="0"/>
                                      </a:rPr>
                                      <m:t>𝑱𝒖𝒑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  <m:sup>
                        <m:f>
                          <m:fPr>
                            <m:ctrlP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num>
                          <m:den>
                            <m: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  <m:t>𝟑</m:t>
                            </m:r>
                          </m:den>
                        </m:f>
                      </m:sup>
                    </m:sSup>
                  </m:oMath>
                </a14:m>
                <a:endParaRPr lang="de-DE" sz="1400" b="1" dirty="0"/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endParaRPr lang="de-DE" sz="1400" b="1" dirty="0"/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endParaRPr lang="de-DE" sz="1400" b="1" dirty="0"/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de-DE" sz="1400" b="1" dirty="0"/>
                  <a:t>Starker Anstieg des </a:t>
                </a:r>
                <a:r>
                  <a:rPr lang="de-DE" sz="1400" b="1" dirty="0" err="1"/>
                  <a:t>Lyapunov</a:t>
                </a:r>
                <a:r>
                  <a:rPr lang="de-DE" sz="1400" b="1" dirty="0"/>
                  <a:t>-Exponenten in diesem Bereich</a:t>
                </a:r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de-DE" sz="1400" b="1" dirty="0"/>
                  <a:t>Eigentlich Gauß nicht optimal zur Anpassung -&gt; Feinstruktur der Resonanz</a:t>
                </a:r>
              </a:p>
            </p:txBody>
          </p:sp>
        </mc:Choice>
        <mc:Fallback>
          <p:sp>
            <p:nvSpPr>
              <p:cNvPr id="14" name="Textfeld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600" y="1101982"/>
                <a:ext cx="3661963" cy="2981758"/>
              </a:xfrm>
              <a:prstGeom prst="rect">
                <a:avLst/>
              </a:prstGeom>
              <a:blipFill>
                <a:blip r:embed="rId4"/>
                <a:stretch>
                  <a:fillRect l="-26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Pauline Pfaller, Johannes Nicklaus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0834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8A9B8DD0-A8D0-4C5F-A2A2-822A263214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596" y="350900"/>
            <a:ext cx="5455403" cy="4091552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Der </a:t>
            </a:r>
            <a:r>
              <a:rPr lang="de-DE" sz="2000" dirty="0" err="1">
                <a:latin typeface="Palatino Linotype" panose="02040502050505030304" pitchFamily="18" charset="0"/>
              </a:rPr>
              <a:t>Lyapunovexponent</a:t>
            </a:r>
            <a:r>
              <a:rPr lang="de-DE" sz="2000" dirty="0">
                <a:latin typeface="Palatino Linotype" panose="02040502050505030304" pitchFamily="18" charset="0"/>
              </a:rPr>
              <a:t> einzelner Resonanzen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/>
              <p:cNvSpPr txBox="1"/>
              <p:nvPr/>
            </p:nvSpPr>
            <p:spPr>
              <a:xfrm>
                <a:off x="457600" y="1101982"/>
                <a:ext cx="3661963" cy="29817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marL="180975" indent="-180975" defTabSz="453514" fontAlgn="auto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Font typeface="Arial" panose="020B0604020202020204" pitchFamily="34" charset="0"/>
                  <a:buChar char="•"/>
                  <a:defRPr/>
                </a:pPr>
                <a:endParaRPr lang="de-DE" sz="1200" dirty="0">
                  <a:solidFill>
                    <a:srgbClr val="002350"/>
                  </a:solidFill>
                </a:endParaRPr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de-DE" sz="1400" b="1" dirty="0"/>
                  <a:t>Anpassung eines simplen Potenzgesetzes gemäß der Erwartung</a:t>
                </a:r>
                <a:br>
                  <a:rPr lang="de-DE" sz="1400" b="1" dirty="0"/>
                </a:br>
                <a:r>
                  <a:rPr lang="de-DE" sz="1400" b="1" dirty="0"/>
                  <a:t> </a:t>
                </a:r>
                <a:br>
                  <a:rPr lang="de-DE" sz="1400" b="1" dirty="0"/>
                </a:br>
                <a14:m>
                  <m:oMath xmlns:m="http://schemas.openxmlformats.org/officeDocument/2006/math">
                    <m:r>
                      <a:rPr lang="de-DE" sz="1400" b="1" i="0" smtClean="0">
                        <a:latin typeface="Cambria Math" panose="02040503050406030204" pitchFamily="18" charset="0"/>
                      </a:rPr>
                      <m:t>𝚫</m:t>
                    </m:r>
                    <m:sSub>
                      <m:sSubPr>
                        <m:ctrlPr>
                          <a:rPr lang="de-DE" sz="1400" b="1" i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400" b="1" i="0" smtClean="0">
                            <a:latin typeface="Cambria Math" panose="02040503050406030204" pitchFamily="18" charset="0"/>
                          </a:rPr>
                          <m:t>𝐚</m:t>
                        </m:r>
                      </m:e>
                      <m:sub>
                        <m:r>
                          <a:rPr lang="de-DE" sz="1400" b="1" i="0" smtClean="0">
                            <a:latin typeface="Cambria Math" panose="02040503050406030204" pitchFamily="18" charset="0"/>
                          </a:rPr>
                          <m:t>𝐫𝐞𝐬</m:t>
                        </m:r>
                      </m:sub>
                    </m:sSub>
                    <m:r>
                      <a:rPr lang="de-DE" sz="1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  <m:sSup>
                      <m:sSupPr>
                        <m:ctrlPr>
                          <a:rPr lang="de-DE" sz="1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sz="1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e>
                      <m:sup>
                        <m:f>
                          <m:fPr>
                            <m:ctrlPr>
                              <a:rPr lang="de-DE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num>
                          <m:den>
                            <m:r>
                              <a:rPr lang="de-DE" sz="14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𝟑</m:t>
                            </m:r>
                          </m:den>
                        </m:f>
                      </m:sup>
                    </m:sSup>
                    <m:r>
                      <a:rPr lang="de-DE" sz="1400" b="1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de-DE" sz="1400" b="1" dirty="0"/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endParaRPr lang="de-DE" sz="1400" b="1" dirty="0"/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endParaRPr lang="de-DE" sz="1400" b="1" dirty="0"/>
              </a:p>
            </p:txBody>
          </p:sp>
        </mc:Choice>
        <mc:Fallback>
          <p:sp>
            <p:nvSpPr>
              <p:cNvPr id="14" name="Textfeld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600" y="1101982"/>
                <a:ext cx="3661963" cy="2981758"/>
              </a:xfrm>
              <a:prstGeom prst="rect">
                <a:avLst/>
              </a:prstGeom>
              <a:blipFill>
                <a:blip r:embed="rId4"/>
                <a:stretch>
                  <a:fillRect l="-26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Pauline Pfaller, Johannes Nicklaus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644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Störkörper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/>
              <p:cNvSpPr txBox="1"/>
              <p:nvPr/>
            </p:nvSpPr>
            <p:spPr>
              <a:xfrm>
                <a:off x="457600" y="1101982"/>
                <a:ext cx="3661963" cy="29817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marL="180975" indent="-180975" defTabSz="453514" fontAlgn="auto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Font typeface="Arial" panose="020B0604020202020204" pitchFamily="34" charset="0"/>
                  <a:buChar char="•"/>
                  <a:defRPr/>
                </a:pPr>
                <a:endParaRPr lang="de-DE" sz="1200" dirty="0">
                  <a:solidFill>
                    <a:srgbClr val="002350"/>
                  </a:solidFill>
                </a:endParaRPr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de-DE" sz="1400" b="1" dirty="0"/>
                  <a:t>Störkörper wirkt in Gegend hoher </a:t>
                </a:r>
                <a:r>
                  <a:rPr lang="de-DE" sz="1400" b="1" dirty="0" err="1"/>
                  <a:t>Chaotizität</a:t>
                </a:r>
                <a:r>
                  <a:rPr lang="de-DE" sz="1400" b="1" dirty="0"/>
                  <a:t> besonders stark</a:t>
                </a:r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endParaRPr lang="de-DE" sz="1400" b="1" dirty="0"/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de-DE" sz="1400" b="1" dirty="0"/>
                  <a:t>Kann nur im Bereich des Hill-Radius wirken</a:t>
                </a:r>
                <a:br>
                  <a:rPr lang="de-DE" sz="1400" b="1" dirty="0"/>
                </a:br>
                <a:br>
                  <a:rPr lang="de-DE" sz="1400" b="1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de-DE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𝑯𝒊𝒍𝒍</m:t>
                        </m:r>
                      </m:sub>
                    </m:sSub>
                    <m:d>
                      <m:dPr>
                        <m:ctrlPr>
                          <a:rPr lang="de-DE" sz="14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𝒆</m:t>
                        </m:r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𝒎</m:t>
                        </m:r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</m:d>
                    <m:r>
                      <a:rPr lang="de-DE" sz="14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1400" b="1" i="1" smtClean="0">
                        <a:latin typeface="Cambria Math" panose="02040503050406030204" pitchFamily="18" charset="0"/>
                      </a:rPr>
                      <m:t>𝒂</m:t>
                    </m:r>
                    <m:rad>
                      <m:radPr>
                        <m:degHide m:val="on"/>
                        <m:ctrlPr>
                          <a:rPr lang="de-DE" sz="1400" b="1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</m:rad>
                    <m:sSup>
                      <m:sSupPr>
                        <m:ctrlPr>
                          <a:rPr lang="de-DE" sz="1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de-DE" sz="1400" b="1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1400" b="1" i="1" smtClean="0">
                                    <a:latin typeface="Cambria Math" panose="02040503050406030204" pitchFamily="18" charset="0"/>
                                  </a:rPr>
                                  <m:t>𝒎</m:t>
                                </m:r>
                              </m:num>
                              <m:den>
                                <m:r>
                                  <a:rPr lang="de-DE" sz="1400" b="1" i="1" smtClean="0">
                                    <a:latin typeface="Cambria Math" panose="02040503050406030204" pitchFamily="18" charset="0"/>
                                  </a:rPr>
                                  <m:t>𝑴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de-DE" sz="1400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de-DE" sz="1400" b="1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de-DE" sz="1400" b="1" dirty="0"/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endParaRPr lang="de-DE" sz="1400" b="1" dirty="0"/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de-DE" sz="1400" b="1" dirty="0"/>
                  <a:t>Feinstruktur der Resonanz</a:t>
                </a:r>
              </a:p>
              <a:p>
                <a:pPr marL="180975" indent="-180975">
                  <a:lnSpc>
                    <a:spcPts val="2200"/>
                  </a:lnSpc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de-DE" sz="1400" b="1" dirty="0"/>
                  <a:t>Aufweitung </a:t>
                </a:r>
                <a:r>
                  <a:rPr lang="de-DE" sz="1400" b="1"/>
                  <a:t>der Resonanz</a:t>
                </a:r>
                <a:endParaRPr lang="de-DE" sz="1400" b="1" dirty="0"/>
              </a:p>
            </p:txBody>
          </p:sp>
        </mc:Choice>
        <mc:Fallback>
          <p:sp>
            <p:nvSpPr>
              <p:cNvPr id="14" name="Textfeld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600" y="1101982"/>
                <a:ext cx="3661963" cy="2981758"/>
              </a:xfrm>
              <a:prstGeom prst="rect">
                <a:avLst/>
              </a:prstGeom>
              <a:blipFill>
                <a:blip r:embed="rId3"/>
                <a:stretch>
                  <a:fillRect l="-266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Pauline Pfaller, Johannes Nicklaus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22CA49F-31E1-4083-8996-998CE7B37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086" y="279730"/>
            <a:ext cx="5346914" cy="401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24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9"/>
          <p:cNvCxnSpPr/>
          <p:nvPr/>
        </p:nvCxnSpPr>
        <p:spPr>
          <a:xfrm>
            <a:off x="453461" y="339502"/>
            <a:ext cx="46252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51026" y="447444"/>
            <a:ext cx="6201234" cy="3632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Störkörper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457600" y="1101982"/>
            <a:ext cx="3661963" cy="298175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80975" indent="-180975" defTabSz="453514" fontAlgn="auto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/>
            </a:pPr>
            <a:endParaRPr lang="de-DE" sz="1200" dirty="0">
              <a:solidFill>
                <a:srgbClr val="002350"/>
              </a:solidFill>
            </a:endParaRPr>
          </a:p>
          <a:p>
            <a:pPr marL="180975" indent="-180975">
              <a:lnSpc>
                <a:spcPts val="22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de-DE" sz="1400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Pauline Pfaller, Johannes Nicklaus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5578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Pauline Pfaller, Johannes Nicklaus</a:t>
            </a:r>
          </a:p>
          <a:p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0" y="-2"/>
            <a:ext cx="9161937" cy="450000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Picture 3" descr="T:\mav\Corporate Design\Originaldaten\CD_FSU\PowerPoint\PPP_Präsident\bilder\uni_siegel_blau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63" t="10878" r="22089" b="26902"/>
          <a:stretch/>
        </p:blipFill>
        <p:spPr bwMode="auto">
          <a:xfrm>
            <a:off x="3111768" y="0"/>
            <a:ext cx="6044400" cy="45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450000" y="2941320"/>
            <a:ext cx="4122000" cy="1072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 Verbindung 15"/>
          <p:cNvCxnSpPr/>
          <p:nvPr/>
        </p:nvCxnSpPr>
        <p:spPr>
          <a:xfrm>
            <a:off x="665961" y="3184579"/>
            <a:ext cx="360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65961" y="3268980"/>
            <a:ext cx="3585999" cy="70788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000" dirty="0">
                <a:latin typeface="Palatino Linotype" panose="02040502050505030304" pitchFamily="18" charset="0"/>
              </a:rPr>
              <a:t>Vielen Dank </a:t>
            </a:r>
          </a:p>
          <a:p>
            <a:r>
              <a:rPr lang="de-DE" sz="2000" dirty="0">
                <a:latin typeface="Palatino Linotype" panose="02040502050505030304" pitchFamily="18" charset="0"/>
              </a:rPr>
              <a:t>für Ihre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560463519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ät Jena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Universität Jena Blau">
  <a:themeElements>
    <a:clrScheme name="Universität">
      <a:dk1>
        <a:srgbClr val="002F5D"/>
      </a:dk1>
      <a:lt1>
        <a:srgbClr val="FFFFFF"/>
      </a:lt1>
      <a:dk2>
        <a:srgbClr val="002F5D"/>
      </a:dk2>
      <a:lt2>
        <a:srgbClr val="FFFFFF"/>
      </a:lt2>
      <a:accent1>
        <a:srgbClr val="AE9A63"/>
      </a:accent1>
      <a:accent2>
        <a:srgbClr val="7682A5"/>
      </a:accent2>
      <a:accent3>
        <a:srgbClr val="8E98B7"/>
      </a:accent3>
      <a:accent4>
        <a:srgbClr val="FFFFFF"/>
      </a:accent4>
      <a:accent5>
        <a:srgbClr val="FFFFFF"/>
      </a:accent5>
      <a:accent6>
        <a:srgbClr val="FFFFFF"/>
      </a:accent6>
      <a:hlink>
        <a:srgbClr val="7682A5"/>
      </a:hlink>
      <a:folHlink>
        <a:srgbClr val="A8AFC8"/>
      </a:folHlink>
    </a:clrScheme>
    <a:fontScheme name="Universität">
      <a:majorFont>
        <a:latin typeface="Palatino nova Medium"/>
        <a:ea typeface=""/>
        <a:cs typeface=""/>
      </a:majorFont>
      <a:minorFont>
        <a:latin typeface="Roboto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alpha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159</Words>
  <Application>Microsoft Office PowerPoint</Application>
  <PresentationFormat>Bildschirmpräsentation (16:9)</PresentationFormat>
  <Paragraphs>39</Paragraphs>
  <Slides>6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6</vt:i4>
      </vt:variant>
    </vt:vector>
  </HeadingPairs>
  <TitlesOfParts>
    <vt:vector size="13" baseType="lpstr">
      <vt:lpstr>Palatino Linotype</vt:lpstr>
      <vt:lpstr>Roboto Condensed</vt:lpstr>
      <vt:lpstr>Cambria Math</vt:lpstr>
      <vt:lpstr>Calibri</vt:lpstr>
      <vt:lpstr>Arial</vt:lpstr>
      <vt:lpstr>Universität Jena</vt:lpstr>
      <vt:lpstr>Universität Jena Blau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Liana Franke</dc:creator>
  <cp:lastModifiedBy>johannes.nicklaus</cp:lastModifiedBy>
  <cp:revision>422</cp:revision>
  <cp:lastPrinted>2017-04-12T09:06:57Z</cp:lastPrinted>
  <dcterms:created xsi:type="dcterms:W3CDTF">2017-03-23T10:34:48Z</dcterms:created>
  <dcterms:modified xsi:type="dcterms:W3CDTF">2021-03-18T18:26:43Z</dcterms:modified>
</cp:coreProperties>
</file>

<file path=docProps/thumbnail.jpeg>
</file>